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797675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>
        <p:scale>
          <a:sx n="103" d="100"/>
          <a:sy n="103" d="100"/>
        </p:scale>
        <p:origin x="-2688" y="-3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339731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601591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15207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159914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936922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665264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904064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64225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43463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926016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46558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20451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ieren 2"/>
          <p:cNvGrpSpPr/>
          <p:nvPr/>
        </p:nvGrpSpPr>
        <p:grpSpPr>
          <a:xfrm>
            <a:off x="462783" y="1607328"/>
            <a:ext cx="5964316" cy="4785669"/>
            <a:chOff x="988192" y="1730439"/>
            <a:chExt cx="5964316" cy="4785669"/>
          </a:xfrm>
        </p:grpSpPr>
        <p:sp>
          <p:nvSpPr>
            <p:cNvPr id="19" name="Textfeld 18"/>
            <p:cNvSpPr txBox="1"/>
            <p:nvPr/>
          </p:nvSpPr>
          <p:spPr>
            <a:xfrm>
              <a:off x="988192" y="3863092"/>
              <a:ext cx="160332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rabbit</a:t>
              </a:r>
              <a:r>
                <a:rPr lang="de-DE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anti-human FLT-4</a:t>
              </a:r>
              <a:endParaRPr lang="de-DE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Textfeld 17"/>
            <p:cNvSpPr txBox="1"/>
            <p:nvPr/>
          </p:nvSpPr>
          <p:spPr>
            <a:xfrm>
              <a:off x="4064184" y="3892381"/>
              <a:ext cx="155363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rabbit</a:t>
              </a:r>
              <a:r>
                <a:rPr lang="de-DE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anti-human FLT-4</a:t>
              </a:r>
              <a:endParaRPr lang="de-DE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Textfeld 12"/>
            <p:cNvSpPr txBox="1"/>
            <p:nvPr/>
          </p:nvSpPr>
          <p:spPr>
            <a:xfrm>
              <a:off x="2318317" y="6269887"/>
              <a:ext cx="331533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Control (</a:t>
              </a:r>
              <a:r>
                <a:rPr lang="de-DE" sz="10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goat</a:t>
              </a:r>
              <a:r>
                <a:rPr lang="de-DE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anti-</a:t>
              </a:r>
              <a:r>
                <a:rPr lang="de-DE" sz="10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rabbit</a:t>
              </a:r>
              <a:r>
                <a:rPr lang="de-DE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DE" sz="10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IgG</a:t>
              </a:r>
              <a:r>
                <a:rPr lang="de-DE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ALEXA </a:t>
              </a:r>
              <a:r>
                <a:rPr lang="de-DE" sz="10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Flour</a:t>
              </a:r>
              <a:r>
                <a:rPr lang="de-DE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488; 1:600) </a:t>
              </a:r>
              <a:endParaRPr lang="de-DE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7" name="Grafik 1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9075" y="1730439"/>
              <a:ext cx="2888324" cy="2160000"/>
            </a:xfrm>
            <a:prstGeom prst="rect">
              <a:avLst/>
            </a:prstGeom>
          </p:spPr>
        </p:pic>
        <p:pic>
          <p:nvPicPr>
            <p:cNvPr id="21" name="Grafik 2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64184" y="1751057"/>
              <a:ext cx="2888324" cy="2160000"/>
            </a:xfrm>
            <a:prstGeom prst="rect">
              <a:avLst/>
            </a:prstGeom>
          </p:spPr>
        </p:pic>
        <p:pic>
          <p:nvPicPr>
            <p:cNvPr id="22" name="Grafik 2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8192" y="4119494"/>
              <a:ext cx="2888324" cy="2160000"/>
            </a:xfrm>
            <a:prstGeom prst="rect">
              <a:avLst/>
            </a:prstGeom>
          </p:spPr>
        </p:pic>
        <p:pic>
          <p:nvPicPr>
            <p:cNvPr id="23" name="Grafik 2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64184" y="4119494"/>
              <a:ext cx="2888324" cy="2160000"/>
            </a:xfrm>
            <a:prstGeom prst="rect">
              <a:avLst/>
            </a:prstGeom>
          </p:spPr>
        </p:pic>
      </p:grpSp>
      <p:grpSp>
        <p:nvGrpSpPr>
          <p:cNvPr id="11" name="Group 3"/>
          <p:cNvGrpSpPr>
            <a:grpSpLocks/>
          </p:cNvGrpSpPr>
          <p:nvPr/>
        </p:nvGrpSpPr>
        <p:grpSpPr bwMode="auto">
          <a:xfrm>
            <a:off x="323082" y="130968"/>
            <a:ext cx="8445501" cy="6596063"/>
            <a:chOff x="173" y="66"/>
            <a:chExt cx="5320" cy="4155"/>
          </a:xfrm>
        </p:grpSpPr>
        <p:grpSp>
          <p:nvGrpSpPr>
            <p:cNvPr id="15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24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>
                <a:defPPr>
                  <a:defRPr lang="de-DE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de-DE"/>
              </a:p>
            </p:txBody>
          </p:sp>
          <p:pic>
            <p:nvPicPr>
              <p:cNvPr id="25" name="Picture 6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6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29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defPPr>
                  <a:defRPr lang="de-DE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20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73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sp>
        <p:nvSpPr>
          <p:cNvPr id="12" name="Textfeld 1"/>
          <p:cNvSpPr txBox="1">
            <a:spLocks noChangeArrowheads="1"/>
          </p:cNvSpPr>
          <p:nvPr/>
        </p:nvSpPr>
        <p:spPr bwMode="auto">
          <a:xfrm>
            <a:off x="515116" y="919956"/>
            <a:ext cx="8305799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/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Rabbit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a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nti-human VEGFR-3/FLT-4</a:t>
            </a:r>
          </a:p>
          <a:p>
            <a:pPr algn="ctr" eaLnBrk="1" hangingPunct="1"/>
            <a:r>
              <a:rPr lang="de-DE" sz="12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200" dirty="0" err="1" smtClean="0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200" dirty="0" smtClean="0">
                <a:latin typeface="Times New Roman" pitchFamily="18" charset="0"/>
                <a:cs typeface="Times New Roman" pitchFamily="18" charset="0"/>
              </a:rPr>
              <a:t># </a:t>
            </a:r>
            <a:r>
              <a:rPr lang="de-DE" sz="1200" dirty="0" smtClean="0">
                <a:latin typeface="Times New Roman" pitchFamily="18" charset="0"/>
                <a:cs typeface="Times New Roman" pitchFamily="18" charset="0"/>
              </a:rPr>
              <a:t>102-PA22AG [7,5µg/ml]; HDLEC)</a:t>
            </a:r>
            <a:endParaRPr lang="de-DE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feld 5"/>
          <p:cNvSpPr txBox="1">
            <a:spLocks noChangeArrowheads="1"/>
          </p:cNvSpPr>
          <p:nvPr/>
        </p:nvSpPr>
        <p:spPr bwMode="auto">
          <a:xfrm>
            <a:off x="6470374" y="1554912"/>
            <a:ext cx="2350543" cy="2492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Immunofluorescence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staining of human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VEGFR-3/FLT-4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(#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102-PA22AG) in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human lymphatic endothelial cells (HDLEC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using a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polyclonal antibody directed against the </a:t>
            </a:r>
            <a:r>
              <a:rPr lang="en-US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extracellualr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domain of FLT-4</a:t>
            </a:r>
          </a:p>
          <a:p>
            <a:pPr algn="just"/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 secondary antibody goat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anti-rabbit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ALEXA Flour 488 (</a:t>
            </a:r>
            <a:r>
              <a:rPr lang="en-US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Dianova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1:600) was used. [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IF_LEC1406-03]</a:t>
            </a:r>
            <a:endParaRPr 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400" dirty="0">
              <a:cs typeface="Arial" charset="0"/>
            </a:endParaRPr>
          </a:p>
          <a:p>
            <a:pPr algn="just" eaLnBrk="1" hangingPunct="1"/>
            <a:r>
              <a:rPr lang="de-DE" sz="800" dirty="0" smtClean="0">
                <a:cs typeface="Arial" charset="0"/>
              </a:rPr>
              <a:t>.</a:t>
            </a:r>
            <a:endParaRPr lang="en-US" sz="800" dirty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1198258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84</Words>
  <Application>Microsoft Office PowerPoint</Application>
  <PresentationFormat>Bildschirmpräsentation (4:3)</PresentationFormat>
  <Paragraphs>12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63</cp:revision>
  <cp:lastPrinted>2014-06-16T13:03:10Z</cp:lastPrinted>
  <dcterms:created xsi:type="dcterms:W3CDTF">2014-01-30T08:05:57Z</dcterms:created>
  <dcterms:modified xsi:type="dcterms:W3CDTF">2015-03-25T15:02:26Z</dcterms:modified>
</cp:coreProperties>
</file>